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5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prstGeom prst="rect">
            <a:avLst/>
          </a:prstGeom>
        </p:spPr>
        <p:txBody>
          <a:bodyPr/>
          <a:lstStyle/>
          <a:p>
            <a:endParaRPr/>
          </a:p>
        </p:txBody>
      </p:sp>
      <p:sp>
        <p:nvSpPr>
          <p:cNvPr id="50" name="Shape 50"/>
          <p:cNvSpPr>
            <a:spLocks noGrp="1"/>
          </p:cNvSpPr>
          <p:nvPr>
            <p:ph type="body" sz="quarter" idx="1"/>
          </p:nvPr>
        </p:nvSpPr>
        <p:spPr>
          <a:prstGeom prst="rect">
            <a:avLst/>
          </a:prstGeom>
        </p:spPr>
        <p:txBody>
          <a:bodyPr/>
          <a:lstStyle/>
          <a:p>
            <a:r>
              <a:t>Hi everyone! In this section we will cover a very powerful technique: mean encoding. It actually has a number of names: some call it likelihood encoding, some target encoding, but in this course we will stick with plain mean encoding. The general idea of this technique is to add new variables based on some feature together with target; in simplest case we encode each level of categorical variable with corresponding target mean.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endParaRPr/>
          </a:p>
        </p:txBody>
      </p:sp>
      <p:sp>
        <p:nvSpPr>
          <p:cNvPr id="56" name="Shape 56"/>
          <p:cNvSpPr>
            <a:spLocks noGrp="1"/>
          </p:cNvSpPr>
          <p:nvPr>
            <p:ph type="body" sz="quarter" idx="1"/>
          </p:nvPr>
        </p:nvSpPr>
        <p:spPr>
          <a:prstGeom prst="rect">
            <a:avLst/>
          </a:prstGeom>
        </p:spPr>
        <p:txBody>
          <a:bodyPr/>
          <a:lstStyle/>
          <a:p>
            <a:r>
              <a:t>Lets take a look at the following example. Here we have some binary classification task, in which we have a categorical variable, some ‘city’. And, of course,  we want to numerically encode it. The most obvious way, and what people usually use  - is label encoding (it’s what we have in second column). Mean encoding is done differently, via encoding every city with corresponding mean target. For example, for Moscow we have 5 rows with 3 zeros and 2 ones, so we encode it with 2/5=0.4. Similarly, we deal we the rest of cities.</a:t>
            </a:r>
          </a:p>
          <a:p>
            <a:r>
              <a:t>Pretty straightforward. What I've described here is a very high-level idea. There are a huge number of pitfalls one should overcome in actual competition. We won’t dig into details for now, just keep it mind.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p>
            <a:r>
              <a:t>At first, let me explain, why does it even work. Imagine that our dataset is much bigger and contains hundreds of different cities. Lets try to compare, of course very abstractly, mean encoding with label encoding. We plot feature histograms for class 0 and class 1. In case of label encoding we’ll always get totally random picture, because there is no logical order. But when we use mean target to encode the feature, classes look way more separable. The plot looks kind of sorted.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p>
            <a:r>
              <a:t>In turns out that this ‘sorting’ quality of mean encodings is quite helpful. Remember what is the most popular and effective way to solve ML problem - it’s GBT. XGBoost or LighGBM.</a:t>
            </a:r>
          </a:p>
          <a:p>
            <a:r>
              <a:t>One of their few downsides is an inability to handle high-cardinality categorical variables: trees have limited depth. With mean encoding we can compensate it. In general, we can reach better loss with shorter trees. Cross validation logs might even look like this.</a:t>
            </a:r>
          </a:p>
          <a:p>
            <a:r>
              <a:t>In general, the more complicated and non-linear feature-target dependency, the more effective is mean encoding.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prstGeom prst="rect">
            <a:avLst/>
          </a:prstGeom>
        </p:spPr>
        <p:txBody>
          <a:bodyPr/>
          <a:lstStyle/>
          <a:p>
            <a:endParaRPr/>
          </a:p>
        </p:txBody>
      </p:sp>
      <p:sp>
        <p:nvSpPr>
          <p:cNvPr id="89" name="Shape 89"/>
          <p:cNvSpPr>
            <a:spLocks noGrp="1"/>
          </p:cNvSpPr>
          <p:nvPr>
            <p:ph type="body" sz="quarter" idx="1"/>
          </p:nvPr>
        </p:nvSpPr>
        <p:spPr>
          <a:prstGeom prst="rect">
            <a:avLst/>
          </a:prstGeom>
        </p:spPr>
        <p:txBody>
          <a:bodyPr/>
          <a:lstStyle/>
          <a:p>
            <a:r>
              <a:t>Further in this section you will learn how to construct mean encodings. There are actually a lot of ways, also keep in mind that we used classification task only as an example, we can use this method on other tasks as well, the main idea remains the same.</a:t>
            </a:r>
          </a:p>
          <a:p>
            <a:r>
              <a:t>Despite the simplicity of the idea you need to be very careful with validation. It’s got to be impeccable. It’s probably the most important part, understanding the correct leak-less validation is also a basis for stacking.</a:t>
            </a:r>
          </a:p>
          <a:p>
            <a:r>
              <a:t>The last, but not least, are extensions. There are countless possibilities to derive new features from target variable. Sometimes they produce significant improvements for your models.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Объект с подписью">
    <p:spTree>
      <p:nvGrpSpPr>
        <p:cNvPr id="1" name=""/>
        <p:cNvGrpSpPr/>
        <p:nvPr/>
      </p:nvGrpSpPr>
      <p:grpSpPr>
        <a:xfrm>
          <a:off x="0" y="0"/>
          <a:ext cx="0" cy="0"/>
          <a:chOff x="0" y="0"/>
          <a:chExt cx="0" cy="0"/>
        </a:xfrm>
      </p:grpSpPr>
      <p:sp>
        <p:nvSpPr>
          <p:cNvPr id="11" name="Текст заголовка"/>
          <p:cNvSpPr txBox="1">
            <a:spLocks noGrp="1"/>
          </p:cNvSpPr>
          <p:nvPr>
            <p:ph type="title"/>
          </p:nvPr>
        </p:nvSpPr>
        <p:spPr>
          <a:prstGeom prst="rect">
            <a:avLst/>
          </a:prstGeom>
        </p:spPr>
        <p:txBody>
          <a:bodyPr/>
          <a:lstStyle/>
          <a:p>
            <a:r>
              <a:t>Текст заголовка</a:t>
            </a:r>
          </a:p>
        </p:txBody>
      </p:sp>
      <p:sp>
        <p:nvSpPr>
          <p:cNvPr id="12"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Shape 74"/>
          <p:cNvSpPr>
            <a:spLocks noGrp="1"/>
          </p:cNvSpPr>
          <p:nvPr>
            <p:ph type="body" sz="half" idx="13"/>
          </p:nvPr>
        </p:nvSpPr>
        <p:spPr>
          <a:xfrm>
            <a:off x="457198" y="1435100"/>
            <a:ext cx="3008317" cy="4691063"/>
          </a:xfrm>
          <a:prstGeom prst="rect">
            <a:avLst/>
          </a:prstGeom>
        </p:spPr>
        <p:txBody>
          <a:bodyPr/>
          <a:lstStyle/>
          <a:p>
            <a:endParaRPr/>
          </a:p>
        </p:txBody>
      </p:sp>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Вертикальный заголовок и текст">
    <p:spTree>
      <p:nvGrpSpPr>
        <p:cNvPr id="1" name=""/>
        <p:cNvGrpSpPr/>
        <p:nvPr/>
      </p:nvGrpSpPr>
      <p:grpSpPr>
        <a:xfrm>
          <a:off x="0" y="0"/>
          <a:ext cx="0" cy="0"/>
          <a:chOff x="0" y="0"/>
          <a:chExt cx="0" cy="0"/>
        </a:xfrm>
      </p:grpSpPr>
      <p:sp>
        <p:nvSpPr>
          <p:cNvPr id="21" name="Текст заголовка"/>
          <p:cNvSpPr txBox="1">
            <a:spLocks noGrp="1"/>
          </p:cNvSpPr>
          <p:nvPr>
            <p:ph type="title"/>
          </p:nvPr>
        </p:nvSpPr>
        <p:spPr>
          <a:xfrm>
            <a:off x="6629400" y="274638"/>
            <a:ext cx="2057400" cy="5851527"/>
          </a:xfrm>
          <a:prstGeom prst="rect">
            <a:avLst/>
          </a:prstGeom>
        </p:spPr>
        <p:txBody>
          <a:bodyPr anchor="ctr"/>
          <a:lstStyle>
            <a:lvl1pPr algn="ctr">
              <a:defRPr sz="4400">
                <a:latin typeface="Myriad Pro"/>
                <a:ea typeface="Myriad Pro"/>
                <a:cs typeface="Myriad Pro"/>
                <a:sym typeface="Myriad Pro"/>
              </a:defRPr>
            </a:lvl1pPr>
          </a:lstStyle>
          <a:p>
            <a:r>
              <a:t>Текст заголовка</a:t>
            </a:r>
          </a:p>
        </p:txBody>
      </p:sp>
      <p:sp>
        <p:nvSpPr>
          <p:cNvPr id="22" name="Уровень текста 1…"/>
          <p:cNvSpPr txBox="1">
            <a:spLocks noGrp="1"/>
          </p:cNvSpPr>
          <p:nvPr>
            <p:ph type="body" idx="1"/>
          </p:nvPr>
        </p:nvSpPr>
        <p:spPr>
          <a:xfrm>
            <a:off x="457200" y="274638"/>
            <a:ext cx="6019800" cy="5851527"/>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Титульный слайд">
    <p:spTree>
      <p:nvGrpSpPr>
        <p:cNvPr id="1" name=""/>
        <p:cNvGrpSpPr/>
        <p:nvPr/>
      </p:nvGrpSpPr>
      <p:grpSpPr>
        <a:xfrm>
          <a:off x="0" y="0"/>
          <a:ext cx="0" cy="0"/>
          <a:chOff x="0" y="0"/>
          <a:chExt cx="0" cy="0"/>
        </a:xfrm>
      </p:grpSpPr>
      <p:sp>
        <p:nvSpPr>
          <p:cNvPr id="30" name="Текст заголовка"/>
          <p:cNvSpPr txBox="1">
            <a:spLocks noGrp="1"/>
          </p:cNvSpPr>
          <p:nvPr>
            <p:ph type="title"/>
          </p:nvPr>
        </p:nvSpPr>
        <p:spPr>
          <a:xfrm>
            <a:off x="685800" y="2130425"/>
            <a:ext cx="7772400" cy="1470025"/>
          </a:xfrm>
          <a:prstGeom prst="rect">
            <a:avLst/>
          </a:prstGeom>
        </p:spPr>
        <p:txBody>
          <a:bodyPr anchor="ctr"/>
          <a:lstStyle>
            <a:lvl1pPr algn="ctr">
              <a:defRPr sz="4400">
                <a:latin typeface="Myriad Pro"/>
                <a:ea typeface="Myriad Pro"/>
                <a:cs typeface="Myriad Pro"/>
                <a:sym typeface="Myriad Pro"/>
              </a:defRPr>
            </a:lvl1pPr>
          </a:lstStyle>
          <a:p>
            <a:r>
              <a:t>Текст заголовка</a:t>
            </a:r>
          </a:p>
        </p:txBody>
      </p:sp>
      <p:sp>
        <p:nvSpPr>
          <p:cNvPr id="31" name="Уровень текста 1…"/>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39" name="Номер слайда"/>
          <p:cNvSpPr txBox="1">
            <a:spLocks noGrp="1"/>
          </p:cNvSpPr>
          <p:nvPr>
            <p:ph type="sldNum" sz="quarter" idx="2"/>
          </p:nvPr>
        </p:nvSpPr>
        <p:spPr>
          <a:xfrm>
            <a:off x="8413150" y="6404294"/>
            <a:ext cx="273652"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57200" y="273050"/>
            <a:ext cx="3008316" cy="11620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b">
            <a:normAutofit/>
          </a:bodyPr>
          <a:lstStyle/>
          <a:p>
            <a:r>
              <a:t>Текст заголовка</a:t>
            </a:r>
          </a:p>
        </p:txBody>
      </p:sp>
      <p:sp>
        <p:nvSpPr>
          <p:cNvPr id="3" name="Уровень текста 1…"/>
          <p:cNvSpPr txBox="1">
            <a:spLocks noGrp="1"/>
          </p:cNvSpPr>
          <p:nvPr>
            <p:ph type="body" idx="1"/>
          </p:nvPr>
        </p:nvSpPr>
        <p:spPr>
          <a:xfrm>
            <a:off x="3575050" y="273050"/>
            <a:ext cx="5111750" cy="585311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8413151"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yriad Pro"/>
                <a:ea typeface="Myriad Pro"/>
                <a:cs typeface="Myriad Pro"/>
                <a:sym typeface="Myriad Pr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1pPr>
      <a:lvl2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2pPr>
      <a:lvl3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3pPr>
      <a:lvl4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4pPr>
      <a:lvl5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5pPr>
      <a:lvl6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6pPr>
      <a:lvl7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7pPr>
      <a:lvl8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8pPr>
      <a:lvl9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t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головок 5"/>
          <p:cNvSpPr txBox="1">
            <a:spLocks noGrp="1"/>
          </p:cNvSpPr>
          <p:nvPr>
            <p:ph type="title"/>
          </p:nvPr>
        </p:nvSpPr>
        <p:spPr>
          <a:xfrm>
            <a:off x="423333" y="2006351"/>
            <a:ext cx="8602134" cy="1143001"/>
          </a:xfrm>
          <a:prstGeom prst="rect">
            <a:avLst/>
          </a:prstGeom>
        </p:spPr>
        <p:txBody>
          <a:bodyPr/>
          <a:lstStyle>
            <a:lvl1pPr>
              <a:defRPr sz="3200"/>
            </a:lvl1pPr>
          </a:lstStyle>
          <a:p>
            <a:r>
              <a:rPr dirty="0"/>
              <a:t>Using target to generate features</a:t>
            </a:r>
          </a:p>
        </p:txBody>
      </p:sp>
      <p:sp>
        <p:nvSpPr>
          <p:cNvPr id="3" name="四角形吹き出し 2"/>
          <p:cNvSpPr/>
          <p:nvPr/>
        </p:nvSpPr>
        <p:spPr>
          <a:xfrm>
            <a:off x="-3028207" y="2168139"/>
            <a:ext cx="3193143" cy="2462208"/>
          </a:xfrm>
          <a:prstGeom prst="wedgeRectCallout">
            <a:avLst>
              <a:gd name="adj1" fmla="val 59870"/>
              <a:gd name="adj2" fmla="val -3162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altLang="ja-JP" sz="1400" dirty="0" smtClean="0">
                <a:latin typeface="游ゴシック" panose="020B0400000000000000" pitchFamily="50" charset="-128"/>
                <a:ea typeface="游ゴシック" panose="020B0400000000000000" pitchFamily="50" charset="-128"/>
              </a:rPr>
              <a:t>【</a:t>
            </a:r>
            <a:r>
              <a:rPr lang="en-US" altLang="ja-JP" sz="1400" b="1" dirty="0">
                <a:latin typeface="游ゴシック" panose="020B0400000000000000" pitchFamily="50" charset="-128"/>
                <a:ea typeface="游ゴシック" panose="020B0400000000000000" pitchFamily="50" charset="-128"/>
              </a:rPr>
              <a:t>Concept of mean encoding</a:t>
            </a:r>
            <a:r>
              <a:rPr lang="en-US" altLang="ja-JP" sz="1400" dirty="0" smtClean="0">
                <a:latin typeface="游ゴシック" panose="020B0400000000000000" pitchFamily="50" charset="-128"/>
                <a:ea typeface="游ゴシック" panose="020B0400000000000000" pitchFamily="50" charset="-128"/>
              </a:rPr>
              <a:t>】</a:t>
            </a:r>
          </a:p>
          <a:p>
            <a:endParaRPr lang="en-US" altLang="ja-JP" sz="1400" dirty="0" smtClean="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mean </a:t>
            </a:r>
            <a:r>
              <a:rPr lang="en-US" altLang="ja-JP" sz="1400" dirty="0" smtClean="0">
                <a:latin typeface="游ゴシック" panose="020B0400000000000000" pitchFamily="50" charset="-128"/>
                <a:ea typeface="游ゴシック" panose="020B0400000000000000" pitchFamily="50" charset="-128"/>
              </a:rPr>
              <a:t>encoding</a:t>
            </a:r>
            <a:r>
              <a:rPr lang="ja-JP" altLang="en-US" sz="1400" dirty="0" smtClean="0">
                <a:latin typeface="游ゴシック" panose="020B0400000000000000" pitchFamily="50" charset="-128"/>
                <a:ea typeface="游ゴシック" panose="020B0400000000000000" pitchFamily="50" charset="-128"/>
              </a:rPr>
              <a:t>の概念を学ぶ。</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a:latin typeface="游ゴシック" panose="020B0400000000000000" pitchFamily="50" charset="-128"/>
              <a:ea typeface="游ゴシック" panose="020B0400000000000000" pitchFamily="50" charset="-128"/>
            </a:endParaRPr>
          </a:p>
          <a:p>
            <a:r>
              <a:rPr lang="en-US" altLang="ja-JP" sz="1400" dirty="0" smtClean="0">
                <a:latin typeface="游ゴシック" panose="020B0400000000000000" pitchFamily="50" charset="-128"/>
                <a:ea typeface="游ゴシック" panose="020B0400000000000000" pitchFamily="50" charset="-128"/>
              </a:rPr>
              <a:t>target(</a:t>
            </a:r>
            <a:r>
              <a:rPr lang="ja-JP" altLang="en-US" sz="1400" dirty="0" smtClean="0">
                <a:latin typeface="游ゴシック" panose="020B0400000000000000" pitchFamily="50" charset="-128"/>
                <a:ea typeface="游ゴシック" panose="020B0400000000000000" pitchFamily="50" charset="-128"/>
              </a:rPr>
              <a:t>目的変数</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を使用して、</a:t>
            </a:r>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特徴量を生成する。</a:t>
            </a: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Заголовок 1"/>
          <p:cNvSpPr txBox="1">
            <a:spLocks noGrp="1"/>
          </p:cNvSpPr>
          <p:nvPr>
            <p:ph type="title"/>
          </p:nvPr>
        </p:nvSpPr>
        <p:spPr>
          <a:xfrm>
            <a:off x="-1" y="0"/>
            <a:ext cx="8565778" cy="584771"/>
          </a:xfrm>
          <a:prstGeom prst="rect">
            <a:avLst/>
          </a:prstGeom>
        </p:spPr>
        <p:txBody>
          <a:bodyPr/>
          <a:lstStyle>
            <a:lvl1pPr>
              <a:defRPr sz="3200"/>
            </a:lvl1pPr>
          </a:lstStyle>
          <a:p>
            <a:r>
              <a:t>Overfit</a:t>
            </a:r>
          </a:p>
        </p:txBody>
      </p:sp>
      <p:pic>
        <p:nvPicPr>
          <p:cNvPr id="109" name="pasted-image.png" descr="pasted-image.png"/>
          <p:cNvPicPr>
            <a:picLocks noChangeAspect="1"/>
          </p:cNvPicPr>
          <p:nvPr/>
        </p:nvPicPr>
        <p:blipFill>
          <a:blip r:embed="rId2">
            <a:extLst/>
          </a:blip>
          <a:stretch>
            <a:fillRect/>
          </a:stretch>
        </p:blipFill>
        <p:spPr>
          <a:xfrm>
            <a:off x="485024" y="745200"/>
            <a:ext cx="8453099" cy="3506214"/>
          </a:xfrm>
          <a:prstGeom prst="rect">
            <a:avLst/>
          </a:prstGeom>
          <a:ln w="12700">
            <a:miter lim="400000"/>
          </a:ln>
        </p:spPr>
      </p:pic>
      <p:sp>
        <p:nvSpPr>
          <p:cNvPr id="110" name="Shape 214"/>
          <p:cNvSpPr txBox="1">
            <a:spLocks noGrp="1"/>
          </p:cNvSpPr>
          <p:nvPr>
            <p:ph type="body" sz="quarter" idx="1"/>
          </p:nvPr>
        </p:nvSpPr>
        <p:spPr>
          <a:xfrm>
            <a:off x="2105661" y="4341069"/>
            <a:ext cx="899749" cy="458144"/>
          </a:xfrm>
          <a:prstGeom prst="rect">
            <a:avLst/>
          </a:prstGeom>
        </p:spPr>
        <p:txBody>
          <a:bodyPr/>
          <a:lstStyle>
            <a:lvl1pPr marL="0" indent="0">
              <a:buSzTx/>
              <a:buNone/>
              <a:defRPr sz="2400"/>
            </a:lvl1pPr>
          </a:lstStyle>
          <a:p>
            <a:r>
              <a:t>Train</a:t>
            </a:r>
          </a:p>
        </p:txBody>
      </p:sp>
      <p:sp>
        <p:nvSpPr>
          <p:cNvPr id="111" name="Shape 215"/>
          <p:cNvSpPr txBox="1"/>
          <p:nvPr/>
        </p:nvSpPr>
        <p:spPr>
          <a:xfrm>
            <a:off x="6131681" y="4341069"/>
            <a:ext cx="1420916" cy="556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defRPr sz="2400">
                <a:latin typeface="Myriad Pro"/>
                <a:ea typeface="Myriad Pro"/>
                <a:cs typeface="Myriad Pro"/>
                <a:sym typeface="Myriad Pro"/>
              </a:defRPr>
            </a:lvl1pPr>
          </a:lstStyle>
          <a:p>
            <a:r>
              <a:t>Validation</a:t>
            </a:r>
          </a:p>
        </p:txBody>
      </p:sp>
      <p:grpSp>
        <p:nvGrpSpPr>
          <p:cNvPr id="114" name="Group 1"/>
          <p:cNvGrpSpPr/>
          <p:nvPr/>
        </p:nvGrpSpPr>
        <p:grpSpPr>
          <a:xfrm>
            <a:off x="485024" y="4798929"/>
            <a:ext cx="8453099" cy="1236447"/>
            <a:chOff x="0" y="0"/>
            <a:chExt cx="8453097" cy="1236446"/>
          </a:xfrm>
        </p:grpSpPr>
        <p:pic>
          <p:nvPicPr>
            <p:cNvPr id="112" name="pasted-image.png" descr="pasted-image.png"/>
            <p:cNvPicPr>
              <a:picLocks noChangeAspect="1"/>
            </p:cNvPicPr>
            <p:nvPr/>
          </p:nvPicPr>
          <p:blipFill>
            <a:blip r:embed="rId3">
              <a:extLst/>
            </a:blip>
            <a:stretch>
              <a:fillRect/>
            </a:stretch>
          </p:blipFill>
          <p:spPr>
            <a:xfrm>
              <a:off x="-1" y="0"/>
              <a:ext cx="4231957" cy="1236447"/>
            </a:xfrm>
            <a:prstGeom prst="rect">
              <a:avLst/>
            </a:prstGeom>
            <a:ln w="12700" cap="flat">
              <a:noFill/>
              <a:miter lim="400000"/>
            </a:ln>
            <a:effectLst/>
          </p:spPr>
        </p:pic>
        <p:pic>
          <p:nvPicPr>
            <p:cNvPr id="113" name="pasted-image.png" descr="pasted-image.png"/>
            <p:cNvPicPr>
              <a:picLocks noChangeAspect="1"/>
            </p:cNvPicPr>
            <p:nvPr/>
          </p:nvPicPr>
          <p:blipFill>
            <a:blip r:embed="rId4">
              <a:extLst/>
            </a:blip>
            <a:stretch>
              <a:fillRect/>
            </a:stretch>
          </p:blipFill>
          <p:spPr>
            <a:xfrm>
              <a:off x="4188621" y="0"/>
              <a:ext cx="4264477" cy="1236447"/>
            </a:xfrm>
            <a:prstGeom prst="rect">
              <a:avLst/>
            </a:prstGeom>
            <a:ln w="12700" cap="flat">
              <a:noFill/>
              <a:miter lim="400000"/>
            </a:ln>
            <a:effectLst/>
          </p:spPr>
        </p:pic>
      </p:grpSp>
      <p:sp>
        <p:nvSpPr>
          <p:cNvPr id="9" name="四角形吹き出し 8"/>
          <p:cNvSpPr/>
          <p:nvPr/>
        </p:nvSpPr>
        <p:spPr>
          <a:xfrm>
            <a:off x="-2976736" y="2325696"/>
            <a:ext cx="3193143" cy="3108539"/>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smtClean="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Train</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テストデータ</a:t>
            </a:r>
            <a:endParaRPr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Validation</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検証用データ</a:t>
            </a:r>
            <a:endParaRPr lang="en-US" altLang="ja-JP" sz="1400" dirty="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実際のデータを見てみると、テストデータの</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target(</a:t>
            </a:r>
            <a:r>
              <a:rPr lang="ja-JP" altLang="en-US" sz="1400" dirty="0">
                <a:latin typeface="游ゴシック" panose="020B0400000000000000" pitchFamily="50" charset="-128"/>
                <a:ea typeface="游ゴシック" panose="020B0400000000000000" pitchFamily="50" charset="-128"/>
              </a:rPr>
              <a:t>目的変数</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はすべて</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0</a:t>
            </a:r>
            <a:r>
              <a:rPr kumimoji="0" lang="ja-JP" altLang="en-US" sz="1400" b="0" i="0" u="none" strike="noStrike" cap="none" spc="0" normalizeH="0" baseline="0" dirty="0" err="1"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なのに</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対し、検証用データの</a:t>
            </a:r>
            <a:r>
              <a:rPr lang="ja-JP" altLang="en-US" sz="1400" dirty="0" smtClean="0">
                <a:latin typeface="游ゴシック" panose="020B0400000000000000" pitchFamily="50" charset="-128"/>
                <a:ea typeface="游ゴシック" panose="020B0400000000000000" pitchFamily="50" charset="-128"/>
              </a:rPr>
              <a:t> </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target(</a:t>
            </a:r>
            <a:r>
              <a:rPr lang="ja-JP" altLang="en-US" sz="1400" dirty="0">
                <a:latin typeface="游ゴシック" panose="020B0400000000000000" pitchFamily="50" charset="-128"/>
                <a:ea typeface="游ゴシック" panose="020B0400000000000000" pitchFamily="50" charset="-128"/>
              </a:rPr>
              <a:t>目的変数</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はすべて</a:t>
            </a:r>
            <a:r>
              <a:rPr lang="en-US" altLang="ja-JP" sz="1400" dirty="0" smtClean="0">
                <a:latin typeface="游ゴシック" panose="020B0400000000000000" pitchFamily="50" charset="-128"/>
                <a:ea typeface="游ゴシック" panose="020B0400000000000000" pitchFamily="50" charset="-128"/>
              </a:rPr>
              <a:t>1</a:t>
            </a:r>
            <a:r>
              <a:rPr lang="ja-JP" altLang="en-US" sz="1400" dirty="0" smtClean="0">
                <a:latin typeface="游ゴシック" panose="020B0400000000000000" pitchFamily="50" charset="-128"/>
                <a:ea typeface="游ゴシック" panose="020B0400000000000000" pitchFamily="50" charset="-128"/>
              </a:rPr>
              <a:t>である。</a:t>
            </a:r>
            <a:endParaRPr lang="en-US" altLang="ja-JP" sz="1400" dirty="0" smtClean="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lang="ja-JP" altLang="en-US" sz="1400" dirty="0" smtClean="0">
                <a:latin typeface="游ゴシック" panose="020B0400000000000000" pitchFamily="50" charset="-128"/>
                <a:ea typeface="游ゴシック" panose="020B0400000000000000" pitchFamily="50" charset="-128"/>
              </a:rPr>
              <a:t>これが原因で過学習</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オーバーフィット</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してしまっている。</a:t>
            </a:r>
            <a:endParaRPr lang="en-US" altLang="ja-JP" sz="1400" dirty="0" smtClean="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lang="ja-JP" altLang="en-US" sz="1400" dirty="0" smtClean="0">
                <a:latin typeface="游ゴシック" panose="020B0400000000000000" pitchFamily="50" charset="-128"/>
                <a:ea typeface="游ゴシック" panose="020B0400000000000000" pitchFamily="50" charset="-128"/>
              </a:rPr>
              <a:t>過学習の回避のために、正則化を次のビデオで学ぶ。</a:t>
            </a: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Заголовок 1"/>
          <p:cNvSpPr txBox="1">
            <a:spLocks noGrp="1"/>
          </p:cNvSpPr>
          <p:nvPr>
            <p:ph type="title"/>
          </p:nvPr>
        </p:nvSpPr>
        <p:spPr>
          <a:xfrm>
            <a:off x="-1" y="0"/>
            <a:ext cx="8565778" cy="584771"/>
          </a:xfrm>
          <a:prstGeom prst="rect">
            <a:avLst/>
          </a:prstGeom>
        </p:spPr>
        <p:txBody>
          <a:bodyPr/>
          <a:lstStyle>
            <a:lvl1pPr>
              <a:defRPr sz="3200"/>
            </a:lvl1pPr>
          </a:lstStyle>
          <a:p>
            <a:r>
              <a:t>Simple example</a:t>
            </a:r>
          </a:p>
        </p:txBody>
      </p:sp>
      <p:sp>
        <p:nvSpPr>
          <p:cNvPr id="53" name="Shape 155"/>
          <p:cNvSpPr txBox="1">
            <a:spLocks noGrp="1"/>
          </p:cNvSpPr>
          <p:nvPr>
            <p:ph type="body" idx="1"/>
          </p:nvPr>
        </p:nvSpPr>
        <p:spPr>
          <a:xfrm>
            <a:off x="823356" y="1520824"/>
            <a:ext cx="8150164" cy="3412077"/>
          </a:xfrm>
          <a:prstGeom prst="rect">
            <a:avLst/>
          </a:prstGeom>
        </p:spPr>
        <p:txBody>
          <a:bodyPr/>
          <a:lstStyle/>
          <a:p>
            <a:pPr>
              <a:spcBef>
                <a:spcPts val="0"/>
              </a:spcBef>
              <a:defRPr sz="2400"/>
            </a:pPr>
            <a:r>
              <a:rPr dirty="0"/>
              <a:t>Categorical feature</a:t>
            </a:r>
          </a:p>
          <a:p>
            <a:pPr marL="0" indent="0">
              <a:spcBef>
                <a:spcPts val="0"/>
              </a:spcBef>
              <a:buSzTx/>
              <a:buNone/>
              <a:defRPr sz="2400"/>
            </a:pPr>
            <a:r>
              <a:rPr dirty="0"/>
              <a:t>   - some city</a:t>
            </a:r>
          </a:p>
          <a:p>
            <a:pPr>
              <a:lnSpc>
                <a:spcPct val="150000"/>
              </a:lnSpc>
              <a:spcBef>
                <a:spcPts val="0"/>
              </a:spcBef>
              <a:defRPr sz="2400"/>
            </a:pPr>
            <a:r>
              <a:rPr dirty="0"/>
              <a:t>Binary classification</a:t>
            </a:r>
          </a:p>
        </p:txBody>
      </p:sp>
      <p:pic>
        <p:nvPicPr>
          <p:cNvPr id="54" name="pasted-image.png" descr="pasted-image.png"/>
          <p:cNvPicPr>
            <a:picLocks noChangeAspect="1"/>
          </p:cNvPicPr>
          <p:nvPr/>
        </p:nvPicPr>
        <p:blipFill>
          <a:blip r:embed="rId3">
            <a:extLst/>
          </a:blip>
          <a:stretch>
            <a:fillRect/>
          </a:stretch>
        </p:blipFill>
        <p:spPr>
          <a:xfrm>
            <a:off x="4424243" y="1128712"/>
            <a:ext cx="4141533" cy="4657723"/>
          </a:xfrm>
          <a:prstGeom prst="rect">
            <a:avLst/>
          </a:prstGeom>
          <a:ln w="12700">
            <a:miter lim="400000"/>
          </a:ln>
        </p:spPr>
      </p:pic>
      <p:sp>
        <p:nvSpPr>
          <p:cNvPr id="6" name="四角形吹き出し 5"/>
          <p:cNvSpPr/>
          <p:nvPr/>
        </p:nvSpPr>
        <p:spPr>
          <a:xfrm>
            <a:off x="-2976736" y="602138"/>
            <a:ext cx="3193143" cy="6555637"/>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Label </a:t>
            </a:r>
            <a:r>
              <a:rPr lang="en-US" altLang="ja-JP" sz="1400" dirty="0">
                <a:latin typeface="游ゴシック" panose="020B0400000000000000" pitchFamily="50" charset="-128"/>
                <a:ea typeface="游ゴシック" panose="020B0400000000000000" pitchFamily="50" charset="-128"/>
              </a:rPr>
              <a:t>encoding</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feature(</a:t>
            </a:r>
            <a:r>
              <a:rPr lang="ja-JP" altLang="en-US" sz="1400" dirty="0" smtClean="0">
                <a:latin typeface="游ゴシック" panose="020B0400000000000000" pitchFamily="50" charset="-128"/>
                <a:ea typeface="游ゴシック" panose="020B0400000000000000" pitchFamily="50" charset="-128"/>
              </a:rPr>
              <a:t>カテゴリ変数</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」を数値化。</a:t>
            </a:r>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target(</a:t>
            </a:r>
            <a:r>
              <a:rPr lang="ja-JP" altLang="en-US" sz="1400" dirty="0">
                <a:latin typeface="游ゴシック" panose="020B0400000000000000" pitchFamily="50" charset="-128"/>
                <a:ea typeface="游ゴシック" panose="020B0400000000000000" pitchFamily="50" charset="-128"/>
              </a:rPr>
              <a:t>目的変数</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」の値に応じて、特徴量を数値に</a:t>
            </a:r>
            <a:r>
              <a:rPr lang="ja-JP" altLang="en-US" sz="1400" dirty="0" smtClean="0">
                <a:latin typeface="游ゴシック" panose="020B0400000000000000" pitchFamily="50" charset="-128"/>
                <a:ea typeface="游ゴシック" panose="020B0400000000000000" pitchFamily="50" charset="-128"/>
              </a:rPr>
              <a:t>変換。</a:t>
            </a:r>
            <a:endParaRPr lang="en-US" altLang="ja-JP" sz="1400" dirty="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r>
              <a:rPr lang="ja-JP" altLang="en-US" sz="1400" dirty="0" smtClean="0">
                <a:latin typeface="游ゴシック" panose="020B0400000000000000" pitchFamily="50" charset="-128"/>
                <a:ea typeface="游ゴシック" panose="020B0400000000000000" pitchFamily="50" charset="-128"/>
              </a:rPr>
              <a:t>カテゴリ変数として、いくつかの都市</a:t>
            </a:r>
            <a:r>
              <a:rPr lang="en-US" altLang="ja-JP" sz="1400" dirty="0" smtClean="0">
                <a:latin typeface="游ゴシック" panose="020B0400000000000000" pitchFamily="50" charset="-128"/>
                <a:ea typeface="游ゴシック" panose="020B0400000000000000" pitchFamily="50" charset="-128"/>
              </a:rPr>
              <a:t>(Moscow</a:t>
            </a:r>
            <a:r>
              <a:rPr lang="ja-JP" altLang="en-US" sz="1400" dirty="0" err="1"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があります。</a:t>
            </a:r>
            <a:endParaRPr lang="en-US" altLang="ja-JP" sz="1400" dirty="0" smtClean="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Binary </a:t>
            </a:r>
            <a:r>
              <a:rPr lang="en-US" altLang="ja-JP" sz="1400" dirty="0" smtClean="0">
                <a:latin typeface="游ゴシック" panose="020B0400000000000000" pitchFamily="50" charset="-128"/>
                <a:ea typeface="游ゴシック" panose="020B0400000000000000" pitchFamily="50" charset="-128"/>
              </a:rPr>
              <a:t>classification…</a:t>
            </a:r>
            <a:r>
              <a:rPr lang="ja-JP" altLang="en-US" sz="1400" dirty="0" smtClean="0">
                <a:latin typeface="游ゴシック" panose="020B0400000000000000" pitchFamily="50" charset="-128"/>
                <a:ea typeface="游ゴシック" panose="020B0400000000000000" pitchFamily="50" charset="-128"/>
              </a:rPr>
              <a:t>目的変数</a:t>
            </a:r>
            <a:r>
              <a:rPr lang="ja-JP" altLang="en-US" sz="1400" dirty="0">
                <a:latin typeface="游ゴシック" panose="020B0400000000000000" pitchFamily="50" charset="-128"/>
                <a:ea typeface="游ゴシック" panose="020B0400000000000000" pitchFamily="50" charset="-128"/>
              </a:rPr>
              <a:t>は</a:t>
            </a:r>
            <a:r>
              <a:rPr lang="ja-JP" altLang="en-US" sz="1400" dirty="0" smtClean="0">
                <a:latin typeface="游ゴシック" panose="020B0400000000000000" pitchFamily="50" charset="-128"/>
                <a:ea typeface="游ゴシック" panose="020B0400000000000000" pitchFamily="50" charset="-128"/>
              </a:rPr>
              <a:t>二項分類</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二種類に分類する作業</a:t>
            </a:r>
            <a:r>
              <a:rPr lang="en-US" altLang="ja-JP" sz="1400" dirty="0" smtClean="0">
                <a:latin typeface="游ゴシック" panose="020B0400000000000000" pitchFamily="50" charset="-128"/>
                <a:ea typeface="游ゴシック" panose="020B0400000000000000" pitchFamily="50" charset="-128"/>
              </a:rPr>
              <a:t>)</a:t>
            </a:r>
          </a:p>
          <a:p>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a:t>
            </a:r>
            <a:r>
              <a:rPr lang="en-US" altLang="ja-JP" sz="1400" dirty="0" err="1" smtClean="0">
                <a:latin typeface="游ゴシック" panose="020B0400000000000000" pitchFamily="50" charset="-128"/>
                <a:ea typeface="游ゴシック" panose="020B0400000000000000" pitchFamily="50" charset="-128"/>
              </a:rPr>
              <a:t>feature_label</a:t>
            </a:r>
            <a:r>
              <a:rPr lang="ja-JP" altLang="en-US" sz="1400" dirty="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feature(</a:t>
            </a:r>
            <a:r>
              <a:rPr lang="ja-JP" altLang="en-US" sz="1400" dirty="0">
                <a:latin typeface="游ゴシック" panose="020B0400000000000000" pitchFamily="50" charset="-128"/>
                <a:ea typeface="游ゴシック" panose="020B0400000000000000" pitchFamily="50" charset="-128"/>
              </a:rPr>
              <a:t>カテゴリ変数</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を「</a:t>
            </a:r>
            <a:r>
              <a:rPr lang="en-US" altLang="ja-JP" sz="1400" dirty="0" smtClean="0">
                <a:latin typeface="游ゴシック" panose="020B0400000000000000" pitchFamily="50" charset="-128"/>
                <a:ea typeface="游ゴシック" panose="020B0400000000000000" pitchFamily="50" charset="-128"/>
              </a:rPr>
              <a:t>Label encoding</a:t>
            </a:r>
            <a:r>
              <a:rPr lang="ja-JP" altLang="en-US" sz="1400" dirty="0" smtClean="0">
                <a:latin typeface="游ゴシック" panose="020B0400000000000000" pitchFamily="50" charset="-128"/>
                <a:ea typeface="游ゴシック" panose="020B0400000000000000" pitchFamily="50" charset="-128"/>
              </a:rPr>
              <a:t>」している。</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a:t>
            </a:r>
            <a:r>
              <a:rPr lang="en-US" altLang="ja-JP" sz="1400" dirty="0" err="1" smtClean="0">
                <a:latin typeface="游ゴシック" panose="020B0400000000000000" pitchFamily="50" charset="-128"/>
                <a:ea typeface="游ゴシック" panose="020B0400000000000000" pitchFamily="50" charset="-128"/>
              </a:rPr>
              <a:t>feature_mean</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」を実施。ここでは、</a:t>
            </a:r>
            <a:r>
              <a:rPr lang="ja-JP" altLang="en-US" sz="1400" dirty="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feature(</a:t>
            </a:r>
            <a:r>
              <a:rPr lang="ja-JP" altLang="en-US" sz="1400" dirty="0" smtClean="0">
                <a:latin typeface="游ゴシック" panose="020B0400000000000000" pitchFamily="50" charset="-128"/>
                <a:ea typeface="游ゴシック" panose="020B0400000000000000" pitchFamily="50" charset="-128"/>
              </a:rPr>
              <a:t>カテゴリ変数</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 毎の確率を算出。</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例）</a:t>
            </a:r>
            <a:endParaRPr lang="en-US" altLang="ja-JP" sz="1400" dirty="0" smtClean="0">
              <a:latin typeface="游ゴシック" panose="020B0400000000000000" pitchFamily="50" charset="-128"/>
              <a:ea typeface="游ゴシック" panose="020B0400000000000000" pitchFamily="50" charset="-128"/>
            </a:endParaRPr>
          </a:p>
          <a:p>
            <a:r>
              <a:rPr lang="en-US" altLang="ja-JP" sz="1400" dirty="0" smtClean="0">
                <a:latin typeface="游ゴシック" panose="020B0400000000000000" pitchFamily="50" charset="-128"/>
                <a:ea typeface="游ゴシック" panose="020B0400000000000000" pitchFamily="50" charset="-128"/>
              </a:rPr>
              <a:t>Moscow</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5</a:t>
            </a:r>
          </a:p>
          <a:p>
            <a:r>
              <a:rPr lang="en-US" altLang="ja-JP" sz="1400" dirty="0" smtClean="0">
                <a:latin typeface="游ゴシック" panose="020B0400000000000000" pitchFamily="50" charset="-128"/>
                <a:ea typeface="游ゴシック" panose="020B0400000000000000" pitchFamily="50" charset="-128"/>
              </a:rPr>
              <a:t>Target(=1)</a:t>
            </a:r>
            <a:r>
              <a:rPr lang="ja-JP" altLang="en-US" sz="1400" dirty="0" smtClean="0">
                <a:latin typeface="游ゴシック" panose="020B0400000000000000" pitchFamily="50" charset="-128"/>
                <a:ea typeface="游ゴシック" panose="020B0400000000000000" pitchFamily="50" charset="-128"/>
              </a:rPr>
              <a:t>の合計：</a:t>
            </a:r>
            <a:r>
              <a:rPr lang="en-US" altLang="ja-JP" sz="1400" dirty="0" smtClean="0">
                <a:latin typeface="游ゴシック" panose="020B0400000000000000" pitchFamily="50" charset="-128"/>
                <a:ea typeface="游ゴシック" panose="020B0400000000000000" pitchFamily="50" charset="-128"/>
              </a:rPr>
              <a:t>2</a:t>
            </a:r>
          </a:p>
          <a:p>
            <a:r>
              <a:rPr lang="en-US" altLang="ja-JP" sz="1400" dirty="0" smtClean="0">
                <a:latin typeface="游ゴシック" panose="020B0400000000000000" pitchFamily="50" charset="-128"/>
                <a:ea typeface="游ゴシック" panose="020B0400000000000000" pitchFamily="50" charset="-128"/>
              </a:rPr>
              <a:t>2/5=0.4</a:t>
            </a: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Заголовок 1"/>
          <p:cNvSpPr txBox="1">
            <a:spLocks noGrp="1"/>
          </p:cNvSpPr>
          <p:nvPr>
            <p:ph type="title"/>
          </p:nvPr>
        </p:nvSpPr>
        <p:spPr>
          <a:xfrm>
            <a:off x="-1" y="0"/>
            <a:ext cx="8565778" cy="584771"/>
          </a:xfrm>
          <a:prstGeom prst="rect">
            <a:avLst/>
          </a:prstGeom>
        </p:spPr>
        <p:txBody>
          <a:bodyPr/>
          <a:lstStyle>
            <a:lvl1pPr>
              <a:defRPr sz="3200"/>
            </a:lvl1pPr>
          </a:lstStyle>
          <a:p>
            <a:r>
              <a:t>Why does it work?</a:t>
            </a:r>
          </a:p>
        </p:txBody>
      </p:sp>
      <p:sp>
        <p:nvSpPr>
          <p:cNvPr id="59" name="Shape 155"/>
          <p:cNvSpPr txBox="1">
            <a:spLocks noGrp="1"/>
          </p:cNvSpPr>
          <p:nvPr>
            <p:ph type="body" idx="1"/>
          </p:nvPr>
        </p:nvSpPr>
        <p:spPr>
          <a:xfrm>
            <a:off x="823356" y="1520824"/>
            <a:ext cx="8320645" cy="3412077"/>
          </a:xfrm>
          <a:prstGeom prst="rect">
            <a:avLst/>
          </a:prstGeom>
        </p:spPr>
        <p:txBody>
          <a:bodyPr/>
          <a:lstStyle/>
          <a:p>
            <a:pPr marL="457200" indent="-457200" defTabSz="578358">
              <a:spcBef>
                <a:spcPts val="0"/>
              </a:spcBef>
              <a:buFontTx/>
              <a:buAutoNum type="arabicPeriod"/>
              <a:defRPr sz="2400"/>
            </a:pPr>
            <a:r>
              <a:rPr dirty="0"/>
              <a:t>Label encoding gives random order. No correlation with target</a:t>
            </a:r>
          </a:p>
          <a:p>
            <a:pPr marL="457200" indent="-457200" defTabSz="578358">
              <a:spcBef>
                <a:spcPts val="0"/>
              </a:spcBef>
              <a:buFontTx/>
              <a:buAutoNum type="arabicPeriod"/>
              <a:defRPr sz="2400"/>
            </a:pPr>
            <a:r>
              <a:rPr dirty="0"/>
              <a:t>Mean encoding helps to separate zeros from ones</a:t>
            </a:r>
          </a:p>
        </p:txBody>
      </p:sp>
      <p:pic>
        <p:nvPicPr>
          <p:cNvPr id="60" name="pasted-image.tiff" descr="pasted-image.tiff"/>
          <p:cNvPicPr>
            <a:picLocks noChangeAspect="1"/>
          </p:cNvPicPr>
          <p:nvPr/>
        </p:nvPicPr>
        <p:blipFill>
          <a:blip r:embed="rId3">
            <a:extLst/>
          </a:blip>
          <a:stretch>
            <a:fillRect/>
          </a:stretch>
        </p:blipFill>
        <p:spPr>
          <a:xfrm>
            <a:off x="4751387" y="2798703"/>
            <a:ext cx="4059864" cy="2927376"/>
          </a:xfrm>
          <a:prstGeom prst="rect">
            <a:avLst/>
          </a:prstGeom>
          <a:ln w="12700">
            <a:miter lim="400000"/>
          </a:ln>
        </p:spPr>
      </p:pic>
      <p:pic>
        <p:nvPicPr>
          <p:cNvPr id="61" name="pasted-image.tiff" descr="pasted-image.tiff"/>
          <p:cNvPicPr>
            <a:picLocks noChangeAspect="1"/>
          </p:cNvPicPr>
          <p:nvPr/>
        </p:nvPicPr>
        <p:blipFill>
          <a:blip r:embed="rId4">
            <a:extLst/>
          </a:blip>
          <a:stretch>
            <a:fillRect/>
          </a:stretch>
        </p:blipFill>
        <p:spPr>
          <a:xfrm>
            <a:off x="686810" y="2778175"/>
            <a:ext cx="4036003" cy="2948973"/>
          </a:xfrm>
          <a:prstGeom prst="rect">
            <a:avLst/>
          </a:prstGeom>
          <a:ln w="12700">
            <a:miter lim="400000"/>
          </a:ln>
        </p:spPr>
      </p:pic>
      <p:sp>
        <p:nvSpPr>
          <p:cNvPr id="6" name="四角形吹き出し 5"/>
          <p:cNvSpPr/>
          <p:nvPr/>
        </p:nvSpPr>
        <p:spPr>
          <a:xfrm>
            <a:off x="-2976736" y="2648853"/>
            <a:ext cx="3193143" cy="2462208"/>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altLang="ja-JP" sz="1400" dirty="0">
                <a:latin typeface="游ゴシック" panose="020B0400000000000000" pitchFamily="50" charset="-128"/>
                <a:ea typeface="游ゴシック" panose="020B0400000000000000" pitchFamily="50" charset="-128"/>
              </a:rPr>
              <a:t>c</a:t>
            </a:r>
            <a:r>
              <a:rPr lang="en-US" altLang="ja-JP" sz="1400" dirty="0" smtClean="0">
                <a:latin typeface="游ゴシック" panose="020B0400000000000000" pitchFamily="50" charset="-128"/>
                <a:ea typeface="游ゴシック" panose="020B0400000000000000" pitchFamily="50" charset="-128"/>
              </a:rPr>
              <a:t>lass0</a:t>
            </a:r>
            <a:r>
              <a:rPr lang="ja-JP" altLang="en-US" sz="1400" dirty="0" smtClean="0">
                <a:latin typeface="游ゴシック" panose="020B0400000000000000" pitchFamily="50" charset="-128"/>
                <a:ea typeface="游ゴシック" panose="020B0400000000000000" pitchFamily="50" charset="-128"/>
              </a:rPr>
              <a:t>と</a:t>
            </a:r>
            <a:r>
              <a:rPr lang="en-US" altLang="ja-JP" sz="1400" dirty="0" smtClean="0">
                <a:latin typeface="游ゴシック" panose="020B0400000000000000" pitchFamily="50" charset="-128"/>
                <a:ea typeface="游ゴシック" panose="020B0400000000000000" pitchFamily="50" charset="-128"/>
              </a:rPr>
              <a:t>class1</a:t>
            </a:r>
            <a:r>
              <a:rPr lang="ja-JP" altLang="en-US" sz="1400" dirty="0" smtClean="0">
                <a:latin typeface="游ゴシック" panose="020B0400000000000000" pitchFamily="50" charset="-128"/>
                <a:ea typeface="游ゴシック" panose="020B0400000000000000" pitchFamily="50" charset="-128"/>
              </a:rPr>
              <a:t>でヒストグラムをプロット。</a:t>
            </a:r>
            <a:endParaRPr lang="en-US" altLang="ja-JP" sz="1400" dirty="0" smtClean="0">
              <a:latin typeface="游ゴシック" panose="020B0400000000000000" pitchFamily="50" charset="-128"/>
              <a:ea typeface="游ゴシック" panose="020B0400000000000000" pitchFamily="50" charset="-128"/>
            </a:endParaRPr>
          </a:p>
          <a:p>
            <a:pPr marL="342900" indent="-342900">
              <a:buAutoNum type="arabicDbPeriod"/>
            </a:pPr>
            <a:r>
              <a:rPr lang="ja-JP" altLang="en-US" sz="1400" dirty="0" smtClean="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Label encoding</a:t>
            </a:r>
            <a:r>
              <a:rPr lang="ja-JP" altLang="en-US" sz="1400" dirty="0" smtClean="0">
                <a:latin typeface="游ゴシック" panose="020B0400000000000000" pitchFamily="50" charset="-128"/>
                <a:ea typeface="游ゴシック" panose="020B0400000000000000" pitchFamily="50" charset="-128"/>
              </a:rPr>
              <a:t>」はランダムに並んでおり、</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target(</a:t>
            </a:r>
            <a:r>
              <a:rPr lang="ja-JP" altLang="en-US" sz="1400" dirty="0">
                <a:latin typeface="游ゴシック" panose="020B0400000000000000" pitchFamily="50" charset="-128"/>
                <a:ea typeface="游ゴシック" panose="020B0400000000000000" pitchFamily="50" charset="-128"/>
              </a:rPr>
              <a:t>目的変数</a:t>
            </a:r>
            <a:r>
              <a:rPr lang="en-US" altLang="ja-JP" sz="1400" dirty="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」と相関関係なし</a:t>
            </a:r>
            <a:endParaRPr lang="en-US" altLang="ja-JP" sz="1400" dirty="0" smtClean="0">
              <a:latin typeface="游ゴシック" panose="020B0400000000000000" pitchFamily="50" charset="-128"/>
              <a:ea typeface="游ゴシック" panose="020B0400000000000000" pitchFamily="50" charset="-128"/>
            </a:endParaRPr>
          </a:p>
          <a:p>
            <a:pPr marL="342900" indent="-342900">
              <a:buAutoNum type="arabicDbPeriod"/>
            </a:pP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」だと、</a:t>
            </a:r>
            <a:r>
              <a:rPr lang="en-US" altLang="ja-JP" sz="1400" dirty="0">
                <a:latin typeface="游ゴシック" panose="020B0400000000000000" pitchFamily="50" charset="-128"/>
                <a:ea typeface="游ゴシック" panose="020B0400000000000000" pitchFamily="50" charset="-128"/>
              </a:rPr>
              <a:t> class0</a:t>
            </a:r>
            <a:r>
              <a:rPr lang="ja-JP" altLang="en-US" sz="1400" dirty="0">
                <a:latin typeface="游ゴシック" panose="020B0400000000000000" pitchFamily="50" charset="-128"/>
                <a:ea typeface="游ゴシック" panose="020B0400000000000000" pitchFamily="50" charset="-128"/>
              </a:rPr>
              <a:t>と</a:t>
            </a:r>
            <a:r>
              <a:rPr lang="en-US" altLang="ja-JP" sz="1400" dirty="0" smtClean="0">
                <a:latin typeface="游ゴシック" panose="020B0400000000000000" pitchFamily="50" charset="-128"/>
                <a:ea typeface="游ゴシック" panose="020B0400000000000000" pitchFamily="50" charset="-128"/>
              </a:rPr>
              <a:t>class1</a:t>
            </a:r>
            <a:r>
              <a:rPr lang="ja-JP" altLang="en-US" sz="1400" dirty="0" smtClean="0">
                <a:latin typeface="游ゴシック" panose="020B0400000000000000" pitchFamily="50" charset="-128"/>
                <a:ea typeface="游ゴシック" panose="020B0400000000000000" pitchFamily="50" charset="-128"/>
              </a:rPr>
              <a:t>を分類しやすくなる。</a:t>
            </a:r>
            <a:endParaRPr lang="en-US" altLang="ja-JP" sz="1400" dirty="0">
              <a:latin typeface="游ゴシック" panose="020B0400000000000000" pitchFamily="50" charset="-128"/>
              <a:ea typeface="游ゴシック" panose="020B0400000000000000" pitchFamily="50" charset="-128"/>
            </a:endParaRPr>
          </a:p>
          <a:p>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Заголовок 1"/>
          <p:cNvSpPr txBox="1">
            <a:spLocks noGrp="1"/>
          </p:cNvSpPr>
          <p:nvPr>
            <p:ph type="title"/>
          </p:nvPr>
        </p:nvSpPr>
        <p:spPr>
          <a:xfrm>
            <a:off x="-1" y="0"/>
            <a:ext cx="8565778" cy="584771"/>
          </a:xfrm>
          <a:prstGeom prst="rect">
            <a:avLst/>
          </a:prstGeom>
        </p:spPr>
        <p:txBody>
          <a:bodyPr/>
          <a:lstStyle>
            <a:lvl1pPr>
              <a:defRPr sz="3200"/>
            </a:lvl1pPr>
          </a:lstStyle>
          <a:p>
            <a:r>
              <a:t>Why does it work?</a:t>
            </a:r>
          </a:p>
        </p:txBody>
      </p:sp>
      <p:sp>
        <p:nvSpPr>
          <p:cNvPr id="66" name="Shape 155"/>
          <p:cNvSpPr txBox="1">
            <a:spLocks noGrp="1"/>
          </p:cNvSpPr>
          <p:nvPr>
            <p:ph type="body" idx="1"/>
          </p:nvPr>
        </p:nvSpPr>
        <p:spPr>
          <a:xfrm>
            <a:off x="823356" y="1077905"/>
            <a:ext cx="7742419" cy="3412076"/>
          </a:xfrm>
          <a:prstGeom prst="rect">
            <a:avLst/>
          </a:prstGeom>
        </p:spPr>
        <p:txBody>
          <a:bodyPr/>
          <a:lstStyle/>
          <a:p>
            <a:pPr marL="0" lvl="1" indent="440871" algn="ctr">
              <a:spcBef>
                <a:spcPts val="0"/>
              </a:spcBef>
              <a:buSzTx/>
              <a:buNone/>
              <a:defRPr sz="2400"/>
            </a:pPr>
            <a:r>
              <a:t>Reaching a better loss with shorter trees</a:t>
            </a:r>
          </a:p>
        </p:txBody>
      </p:sp>
      <p:grpSp>
        <p:nvGrpSpPr>
          <p:cNvPr id="80" name="Group 3"/>
          <p:cNvGrpSpPr/>
          <p:nvPr/>
        </p:nvGrpSpPr>
        <p:grpSpPr>
          <a:xfrm>
            <a:off x="1255894" y="1447796"/>
            <a:ext cx="6926725" cy="4660307"/>
            <a:chOff x="0" y="0"/>
            <a:chExt cx="6926724" cy="4660305"/>
          </a:xfrm>
        </p:grpSpPr>
        <p:pic>
          <p:nvPicPr>
            <p:cNvPr id="67" name="Picture 1" descr="Picture 1"/>
            <p:cNvPicPr>
              <a:picLocks noChangeAspect="1"/>
            </p:cNvPicPr>
            <p:nvPr/>
          </p:nvPicPr>
          <p:blipFill>
            <a:blip r:embed="rId3">
              <a:extLst/>
            </a:blip>
            <a:srcRect l="15273" t="1930" b="11581"/>
            <a:stretch>
              <a:fillRect/>
            </a:stretch>
          </p:blipFill>
          <p:spPr>
            <a:xfrm>
              <a:off x="635797" y="0"/>
              <a:ext cx="6290928" cy="4481513"/>
            </a:xfrm>
            <a:prstGeom prst="rect">
              <a:avLst/>
            </a:prstGeom>
            <a:ln w="12700" cap="flat">
              <a:noFill/>
              <a:miter lim="400000"/>
            </a:ln>
            <a:effectLst/>
          </p:spPr>
        </p:pic>
        <p:sp>
          <p:nvSpPr>
            <p:cNvPr id="68" name="TextBox 2"/>
            <p:cNvSpPr txBox="1"/>
            <p:nvPr/>
          </p:nvSpPr>
          <p:spPr>
            <a:xfrm>
              <a:off x="511085" y="4178270"/>
              <a:ext cx="273653"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1</a:t>
              </a:r>
            </a:p>
          </p:txBody>
        </p:sp>
        <p:sp>
          <p:nvSpPr>
            <p:cNvPr id="69" name="TextBox 9"/>
            <p:cNvSpPr txBox="1"/>
            <p:nvPr/>
          </p:nvSpPr>
          <p:spPr>
            <a:xfrm>
              <a:off x="2044253" y="41782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2</a:t>
              </a:r>
            </a:p>
          </p:txBody>
        </p:sp>
        <p:sp>
          <p:nvSpPr>
            <p:cNvPr id="70" name="TextBox 10"/>
            <p:cNvSpPr txBox="1"/>
            <p:nvPr/>
          </p:nvSpPr>
          <p:spPr>
            <a:xfrm>
              <a:off x="3588973" y="42005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3</a:t>
              </a:r>
            </a:p>
          </p:txBody>
        </p:sp>
        <p:sp>
          <p:nvSpPr>
            <p:cNvPr id="71" name="TextBox 11"/>
            <p:cNvSpPr txBox="1"/>
            <p:nvPr/>
          </p:nvSpPr>
          <p:spPr>
            <a:xfrm>
              <a:off x="5115265" y="41782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4</a:t>
              </a:r>
            </a:p>
          </p:txBody>
        </p:sp>
        <p:sp>
          <p:nvSpPr>
            <p:cNvPr id="72" name="TextBox 12"/>
            <p:cNvSpPr txBox="1"/>
            <p:nvPr/>
          </p:nvSpPr>
          <p:spPr>
            <a:xfrm>
              <a:off x="6600305" y="4200569"/>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5</a:t>
              </a:r>
            </a:p>
          </p:txBody>
        </p:sp>
        <p:sp>
          <p:nvSpPr>
            <p:cNvPr id="73" name="TextBox 13"/>
            <p:cNvSpPr txBox="1"/>
            <p:nvPr/>
          </p:nvSpPr>
          <p:spPr>
            <a:xfrm>
              <a:off x="0" y="3955450"/>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0.35</a:t>
              </a:r>
            </a:p>
          </p:txBody>
        </p:sp>
        <p:sp>
          <p:nvSpPr>
            <p:cNvPr id="74" name="TextBox 14"/>
            <p:cNvSpPr txBox="1"/>
            <p:nvPr/>
          </p:nvSpPr>
          <p:spPr>
            <a:xfrm>
              <a:off x="0" y="3374735"/>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0.40</a:t>
              </a:r>
            </a:p>
          </p:txBody>
        </p:sp>
        <p:sp>
          <p:nvSpPr>
            <p:cNvPr id="75" name="TextBox 15"/>
            <p:cNvSpPr txBox="1"/>
            <p:nvPr/>
          </p:nvSpPr>
          <p:spPr>
            <a:xfrm>
              <a:off x="0" y="2794018"/>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0.45</a:t>
              </a:r>
            </a:p>
          </p:txBody>
        </p:sp>
        <p:sp>
          <p:nvSpPr>
            <p:cNvPr id="76" name="TextBox 16"/>
            <p:cNvSpPr txBox="1"/>
            <p:nvPr/>
          </p:nvSpPr>
          <p:spPr>
            <a:xfrm>
              <a:off x="0" y="2213301"/>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0.50</a:t>
              </a:r>
            </a:p>
          </p:txBody>
        </p:sp>
        <p:sp>
          <p:nvSpPr>
            <p:cNvPr id="77" name="TextBox 17"/>
            <p:cNvSpPr txBox="1"/>
            <p:nvPr/>
          </p:nvSpPr>
          <p:spPr>
            <a:xfrm>
              <a:off x="0" y="1632583"/>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0.55</a:t>
              </a:r>
            </a:p>
          </p:txBody>
        </p:sp>
        <p:sp>
          <p:nvSpPr>
            <p:cNvPr id="78" name="TextBox 18"/>
            <p:cNvSpPr txBox="1"/>
            <p:nvPr/>
          </p:nvSpPr>
          <p:spPr>
            <a:xfrm>
              <a:off x="0" y="1051866"/>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0.60</a:t>
              </a:r>
            </a:p>
          </p:txBody>
        </p:sp>
        <p:sp>
          <p:nvSpPr>
            <p:cNvPr id="79" name="TextBox 19"/>
            <p:cNvSpPr txBox="1"/>
            <p:nvPr/>
          </p:nvSpPr>
          <p:spPr>
            <a:xfrm>
              <a:off x="0" y="471149"/>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0.65</a:t>
              </a:r>
            </a:p>
          </p:txBody>
        </p:sp>
      </p:grpSp>
      <p:sp>
        <p:nvSpPr>
          <p:cNvPr id="81" name="TextBox 20"/>
          <p:cNvSpPr txBox="1"/>
          <p:nvPr/>
        </p:nvSpPr>
        <p:spPr>
          <a:xfrm>
            <a:off x="4043374" y="5929309"/>
            <a:ext cx="1476778"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atin typeface="Myriad Pro"/>
                <a:ea typeface="Myriad Pro"/>
                <a:cs typeface="Myriad Pro"/>
                <a:sym typeface="Myriad Pro"/>
              </a:defRPr>
            </a:lvl1pPr>
          </a:lstStyle>
          <a:p>
            <a:r>
              <a:t>tree depth</a:t>
            </a:r>
          </a:p>
        </p:txBody>
      </p:sp>
      <p:sp>
        <p:nvSpPr>
          <p:cNvPr id="82" name="TextBox 21"/>
          <p:cNvSpPr txBox="1"/>
          <p:nvPr/>
        </p:nvSpPr>
        <p:spPr>
          <a:xfrm rot="16200000">
            <a:off x="730140" y="3775406"/>
            <a:ext cx="646169"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atin typeface="Myriad Pro"/>
                <a:ea typeface="Myriad Pro"/>
                <a:cs typeface="Myriad Pro"/>
                <a:sym typeface="Myriad Pro"/>
              </a:defRPr>
            </a:lvl1pPr>
          </a:lstStyle>
          <a:p>
            <a:r>
              <a:t>loss</a:t>
            </a:r>
          </a:p>
        </p:txBody>
      </p:sp>
      <p:sp>
        <p:nvSpPr>
          <p:cNvPr id="20" name="四角形吹き出し 19"/>
          <p:cNvSpPr/>
          <p:nvPr/>
        </p:nvSpPr>
        <p:spPr>
          <a:xfrm>
            <a:off x="-2976736" y="2972019"/>
            <a:ext cx="3193143" cy="1815878"/>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smtClean="0">
                <a:latin typeface="游ゴシック" panose="020B0400000000000000" pitchFamily="50" charset="-128"/>
                <a:ea typeface="游ゴシック" panose="020B0400000000000000" pitchFamily="50" charset="-128"/>
              </a:rPr>
              <a:t>機械学習では決定木を用いることが多いが、そうした場合に、</a:t>
            </a:r>
            <a:r>
              <a:rPr lang="ja-JP" altLang="en-US" sz="1400" dirty="0">
                <a:latin typeface="游ゴシック" panose="020B0400000000000000" pitchFamily="50" charset="-128"/>
                <a:ea typeface="游ゴシック" panose="020B0400000000000000" pitchFamily="50" charset="-128"/>
              </a:rPr>
              <a:t> 「 </a:t>
            </a:r>
            <a:r>
              <a:rPr lang="en-US" altLang="ja-JP" sz="1400" dirty="0">
                <a:latin typeface="游ゴシック" panose="020B0400000000000000" pitchFamily="50" charset="-128"/>
                <a:ea typeface="游ゴシック" panose="020B0400000000000000" pitchFamily="50" charset="-128"/>
              </a:rPr>
              <a:t>Label encoding</a:t>
            </a:r>
            <a:r>
              <a:rPr lang="ja-JP" altLang="en-US" sz="1400" dirty="0" smtClean="0">
                <a:latin typeface="游ゴシック" panose="020B0400000000000000" pitchFamily="50" charset="-128"/>
                <a:ea typeface="游ゴシック" panose="020B0400000000000000" pitchFamily="50" charset="-128"/>
              </a:rPr>
              <a:t>」より</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」の方がより、より短い木で損失を少なくできる。</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Заголовок 1"/>
          <p:cNvSpPr txBox="1">
            <a:spLocks noGrp="1"/>
          </p:cNvSpPr>
          <p:nvPr>
            <p:ph type="title"/>
          </p:nvPr>
        </p:nvSpPr>
        <p:spPr>
          <a:xfrm>
            <a:off x="-1" y="0"/>
            <a:ext cx="8565778" cy="584771"/>
          </a:xfrm>
          <a:prstGeom prst="rect">
            <a:avLst/>
          </a:prstGeom>
        </p:spPr>
        <p:txBody>
          <a:bodyPr/>
          <a:lstStyle>
            <a:lvl1pPr>
              <a:defRPr sz="3200"/>
            </a:lvl1pPr>
          </a:lstStyle>
          <a:p>
            <a:r>
              <a:t>What will you learn?</a:t>
            </a:r>
          </a:p>
        </p:txBody>
      </p:sp>
      <p:sp>
        <p:nvSpPr>
          <p:cNvPr id="87" name="Shape 155"/>
          <p:cNvSpPr txBox="1">
            <a:spLocks noGrp="1"/>
          </p:cNvSpPr>
          <p:nvPr>
            <p:ph type="body" idx="1"/>
          </p:nvPr>
        </p:nvSpPr>
        <p:spPr>
          <a:xfrm>
            <a:off x="823356" y="1520824"/>
            <a:ext cx="8320645" cy="3412077"/>
          </a:xfrm>
          <a:prstGeom prst="rect">
            <a:avLst/>
          </a:prstGeom>
        </p:spPr>
        <p:txBody>
          <a:bodyPr/>
          <a:lstStyle/>
          <a:p>
            <a:pPr marL="898525" indent="-400050">
              <a:lnSpc>
                <a:spcPct val="150000"/>
              </a:lnSpc>
              <a:spcBef>
                <a:spcPts val="0"/>
              </a:spcBef>
              <a:buChar char="✓"/>
              <a:defRPr sz="2400"/>
            </a:pPr>
            <a:r>
              <a:rPr dirty="0"/>
              <a:t>  Construct encodings</a:t>
            </a:r>
          </a:p>
          <a:p>
            <a:pPr marL="898525" indent="-400050">
              <a:lnSpc>
                <a:spcPct val="150000"/>
              </a:lnSpc>
              <a:spcBef>
                <a:spcPts val="0"/>
              </a:spcBef>
              <a:buChar char="✓"/>
              <a:defRPr sz="2400"/>
            </a:pPr>
            <a:r>
              <a:rPr dirty="0"/>
              <a:t>  Correctly validate them</a:t>
            </a:r>
          </a:p>
          <a:p>
            <a:pPr marL="898525" indent="-400050">
              <a:lnSpc>
                <a:spcPct val="150000"/>
              </a:lnSpc>
              <a:spcBef>
                <a:spcPts val="0"/>
              </a:spcBef>
              <a:buChar char="✓"/>
              <a:defRPr sz="2400"/>
            </a:pPr>
            <a:r>
              <a:rPr dirty="0"/>
              <a:t>  Extend them</a:t>
            </a:r>
          </a:p>
        </p:txBody>
      </p:sp>
      <p:sp>
        <p:nvSpPr>
          <p:cNvPr id="4" name="四角形吹き出し 3"/>
          <p:cNvSpPr/>
          <p:nvPr/>
        </p:nvSpPr>
        <p:spPr>
          <a:xfrm>
            <a:off x="-2976736" y="3187464"/>
            <a:ext cx="3193143" cy="1384990"/>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smtClean="0">
                <a:latin typeface="游ゴシック" panose="020B0400000000000000" pitchFamily="50" charset="-128"/>
                <a:ea typeface="游ゴシック" panose="020B0400000000000000" pitchFamily="50" charset="-128"/>
              </a:rPr>
              <a:t>このセクションでは以下を学ぶ。</a:t>
            </a:r>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encoding</a:t>
            </a:r>
            <a:r>
              <a:rPr lang="ja-JP" altLang="en-US" sz="1400" dirty="0" smtClean="0">
                <a:latin typeface="游ゴシック" panose="020B0400000000000000" pitchFamily="50" charset="-128"/>
                <a:ea typeface="游ゴシック" panose="020B0400000000000000" pitchFamily="50" charset="-128"/>
              </a:rPr>
              <a:t>の方法</a:t>
            </a:r>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・正しい検証方法</a:t>
            </a:r>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smtClean="0">
                <a:latin typeface="游ゴシック" panose="020B0400000000000000" pitchFamily="50" charset="-128"/>
                <a:ea typeface="游ゴシック" panose="020B0400000000000000" pitchFamily="50" charset="-128"/>
              </a:rPr>
              <a:t>・拡張方法</a:t>
            </a:r>
            <a:endParaRPr lang="en-US" altLang="ja-JP" sz="1400" dirty="0" smtClean="0">
              <a:latin typeface="游ゴシック" panose="020B0400000000000000" pitchFamily="50" charset="-128"/>
              <a:ea typeface="游ゴシック" panose="020B0400000000000000" pitchFamily="50" charset="-128"/>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Заголовок 1"/>
          <p:cNvSpPr txBox="1">
            <a:spLocks noGrp="1"/>
          </p:cNvSpPr>
          <p:nvPr>
            <p:ph type="title"/>
          </p:nvPr>
        </p:nvSpPr>
        <p:spPr>
          <a:xfrm>
            <a:off x="-1" y="0"/>
            <a:ext cx="8565778" cy="584771"/>
          </a:xfrm>
          <a:prstGeom prst="rect">
            <a:avLst/>
          </a:prstGeom>
        </p:spPr>
        <p:txBody>
          <a:bodyPr/>
          <a:lstStyle>
            <a:lvl1pPr>
              <a:defRPr sz="3200"/>
            </a:lvl1pPr>
          </a:lstStyle>
          <a:p>
            <a:r>
              <a:t>Indicators of usefulness</a:t>
            </a:r>
          </a:p>
        </p:txBody>
      </p:sp>
      <p:grpSp>
        <p:nvGrpSpPr>
          <p:cNvPr id="94" name="Group 2"/>
          <p:cNvGrpSpPr/>
          <p:nvPr/>
        </p:nvGrpSpPr>
        <p:grpSpPr>
          <a:xfrm>
            <a:off x="1381493" y="471488"/>
            <a:ext cx="6739791" cy="5828025"/>
            <a:chOff x="0" y="0"/>
            <a:chExt cx="6739790" cy="5828023"/>
          </a:xfrm>
        </p:grpSpPr>
        <p:pic>
          <p:nvPicPr>
            <p:cNvPr id="92" name="pasted-image.tiff" descr="pasted-image.tiff"/>
            <p:cNvPicPr>
              <a:picLocks noChangeAspect="1"/>
            </p:cNvPicPr>
            <p:nvPr/>
          </p:nvPicPr>
          <p:blipFill>
            <a:blip r:embed="rId2">
              <a:extLst/>
            </a:blip>
            <a:stretch>
              <a:fillRect/>
            </a:stretch>
          </p:blipFill>
          <p:spPr>
            <a:xfrm>
              <a:off x="0" y="0"/>
              <a:ext cx="6739791" cy="2921271"/>
            </a:xfrm>
            <a:prstGeom prst="rect">
              <a:avLst/>
            </a:prstGeom>
            <a:ln w="12700" cap="flat">
              <a:noFill/>
              <a:miter lim="400000"/>
            </a:ln>
            <a:effectLst/>
          </p:spPr>
        </p:pic>
        <p:pic>
          <p:nvPicPr>
            <p:cNvPr id="93" name="pasted-image.tiff" descr="pasted-image.tiff"/>
            <p:cNvPicPr>
              <a:picLocks noChangeAspect="1"/>
            </p:cNvPicPr>
            <p:nvPr/>
          </p:nvPicPr>
          <p:blipFill>
            <a:blip r:embed="rId3">
              <a:extLst/>
            </a:blip>
            <a:stretch>
              <a:fillRect/>
            </a:stretch>
          </p:blipFill>
          <p:spPr>
            <a:xfrm>
              <a:off x="41959" y="2924939"/>
              <a:ext cx="6697831" cy="2903086"/>
            </a:xfrm>
            <a:prstGeom prst="rect">
              <a:avLst/>
            </a:prstGeom>
            <a:ln w="12700" cap="flat">
              <a:noFill/>
              <a:miter lim="400000"/>
            </a:ln>
            <a:effectLst/>
          </p:spPr>
        </p:pic>
      </p:grpSp>
      <p:sp>
        <p:nvSpPr>
          <p:cNvPr id="6" name="四角形吹き出し 5"/>
          <p:cNvSpPr/>
          <p:nvPr/>
        </p:nvSpPr>
        <p:spPr>
          <a:xfrm>
            <a:off x="-2976736" y="1787084"/>
            <a:ext cx="3193143" cy="4185757"/>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lang="en-US" altLang="ja-JP" sz="1400" dirty="0" smtClean="0">
                <a:latin typeface="游ゴシック" panose="020B0400000000000000" pitchFamily="50" charset="-128"/>
                <a:ea typeface="游ゴシック" panose="020B0400000000000000" pitchFamily="50" charset="-128"/>
              </a:rPr>
              <a:t>T</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rain</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テストデータ</a:t>
            </a:r>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Validation</a:t>
            </a:r>
            <a:r>
              <a:rPr lang="ja-JP" altLang="en-US" sz="14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a:t>
            </a:r>
            <a:r>
              <a:rPr lang="ja-JP" altLang="en-US" sz="1400" dirty="0" smtClean="0">
                <a:latin typeface="游ゴシック" panose="020B0400000000000000" pitchFamily="50" charset="-128"/>
                <a:ea typeface="游ゴシック" panose="020B0400000000000000" pitchFamily="50" charset="-128"/>
              </a:rPr>
              <a:t>検証用データ</a:t>
            </a:r>
            <a:endParaRPr lang="en-US" altLang="ja-JP" sz="1400" dirty="0" smtClean="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作成したモデルでテストデータを見ると木の深さを深くしていくほど</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(7</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9</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11)</a:t>
            </a:r>
            <a:r>
              <a:rPr kumimoji="0" lang="ja-JP" altLang="en-US" sz="1400" b="0" i="0" u="none" strike="noStrike" cap="none" spc="0" normalizeH="0" baseline="0" dirty="0" err="1"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件数を増やしていくほど、より正しい値</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(1.00)</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に収束していく。</a:t>
            </a:r>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smtClean="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作成</a:t>
            </a:r>
            <a:r>
              <a:rPr lang="ja-JP" altLang="en-US" sz="1400" dirty="0" smtClean="0">
                <a:latin typeface="游ゴシック" panose="020B0400000000000000" pitchFamily="50" charset="-128"/>
                <a:ea typeface="游ゴシック" panose="020B0400000000000000" pitchFamily="50" charset="-128"/>
              </a:rPr>
              <a:t>したモデルで検証用データを見ると、木の深さ、件数に関らず、</a:t>
            </a:r>
            <a:r>
              <a:rPr lang="en-US" altLang="ja-JP" sz="1400" dirty="0" smtClean="0">
                <a:latin typeface="游ゴシック" panose="020B0400000000000000" pitchFamily="50" charset="-128"/>
                <a:ea typeface="游ゴシック" panose="020B0400000000000000" pitchFamily="50" charset="-128"/>
              </a:rPr>
              <a:t>0.79</a:t>
            </a:r>
            <a:r>
              <a:rPr lang="ja-JP" altLang="en-US" sz="1400" dirty="0" smtClean="0">
                <a:latin typeface="游ゴシック" panose="020B0400000000000000" pitchFamily="50" charset="-128"/>
                <a:ea typeface="游ゴシック" panose="020B0400000000000000" pitchFamily="50" charset="-128"/>
              </a:rPr>
              <a:t>付近に収束している。</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」を使用するとこういった事象を回避してくれる。</a:t>
            </a:r>
            <a:endParaRPr lang="en-US" altLang="ja-JP" sz="1400" dirty="0" smtClean="0">
              <a:latin typeface="游ゴシック" panose="020B0400000000000000" pitchFamily="50" charset="-128"/>
              <a:ea typeface="游ゴシック" panose="020B0400000000000000" pitchFamily="50" charset="-128"/>
            </a:endParaRPr>
          </a:p>
          <a:p>
            <a:endParaRPr lang="en-US" altLang="ja-JP" sz="1400" dirty="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Заголовок 1"/>
          <p:cNvSpPr txBox="1">
            <a:spLocks noGrp="1"/>
          </p:cNvSpPr>
          <p:nvPr>
            <p:ph type="title"/>
          </p:nvPr>
        </p:nvSpPr>
        <p:spPr>
          <a:xfrm>
            <a:off x="-1" y="0"/>
            <a:ext cx="8565778" cy="584771"/>
          </a:xfrm>
          <a:prstGeom prst="rect">
            <a:avLst/>
          </a:prstGeom>
        </p:spPr>
        <p:txBody>
          <a:bodyPr/>
          <a:lstStyle>
            <a:lvl1pPr>
              <a:defRPr sz="3200"/>
            </a:lvl1pPr>
          </a:lstStyle>
          <a:p>
            <a:r>
              <a:t>Ways to use target variable</a:t>
            </a:r>
          </a:p>
        </p:txBody>
      </p:sp>
      <p:pic>
        <p:nvPicPr>
          <p:cNvPr id="97" name="Picture 1" descr="Picture 1"/>
          <p:cNvPicPr>
            <a:picLocks noChangeAspect="1"/>
          </p:cNvPicPr>
          <p:nvPr/>
        </p:nvPicPr>
        <p:blipFill>
          <a:blip r:embed="rId2">
            <a:extLst/>
          </a:blip>
          <a:stretch>
            <a:fillRect/>
          </a:stretch>
        </p:blipFill>
        <p:spPr>
          <a:xfrm>
            <a:off x="1256326" y="2428875"/>
            <a:ext cx="6990123" cy="3083880"/>
          </a:xfrm>
          <a:prstGeom prst="rect">
            <a:avLst/>
          </a:prstGeom>
          <a:ln w="12700">
            <a:miter lim="400000"/>
          </a:ln>
        </p:spPr>
      </p:pic>
      <p:sp>
        <p:nvSpPr>
          <p:cNvPr id="98" name="Shape 155"/>
          <p:cNvSpPr txBox="1">
            <a:spLocks noGrp="1"/>
          </p:cNvSpPr>
          <p:nvPr>
            <p:ph type="body" idx="1"/>
          </p:nvPr>
        </p:nvSpPr>
        <p:spPr>
          <a:xfrm>
            <a:off x="823357" y="1520824"/>
            <a:ext cx="7742419" cy="3412077"/>
          </a:xfrm>
          <a:prstGeom prst="rect">
            <a:avLst/>
          </a:prstGeom>
        </p:spPr>
        <p:txBody>
          <a:bodyPr/>
          <a:lstStyle/>
          <a:p>
            <a:pPr marL="0" indent="0" algn="ctr">
              <a:buSzTx/>
              <a:buNone/>
              <a:defRPr sz="2400"/>
            </a:pPr>
            <a:r>
              <a:t>Goods - number of ones in a group, </a:t>
            </a:r>
          </a:p>
          <a:p>
            <a:pPr marL="0" indent="0" algn="ctr">
              <a:buSzTx/>
              <a:buNone/>
              <a:defRPr sz="2400"/>
            </a:pPr>
            <a:r>
              <a:t>Bads - number of zeros</a:t>
            </a:r>
          </a:p>
        </p:txBody>
      </p:sp>
      <p:sp>
        <p:nvSpPr>
          <p:cNvPr id="5" name="四角形吹き出し 4"/>
          <p:cNvSpPr/>
          <p:nvPr/>
        </p:nvSpPr>
        <p:spPr>
          <a:xfrm>
            <a:off x="-2976736" y="3510632"/>
            <a:ext cx="3193143" cy="738660"/>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今回は</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Likelihood</a:t>
            </a:r>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を使用しているが、それ以外にも</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mean encoding </a:t>
            </a:r>
            <a:r>
              <a:rPr lang="ja-JP" altLang="en-US" sz="1400" dirty="0" smtClean="0">
                <a:latin typeface="游ゴシック" panose="020B0400000000000000" pitchFamily="50" charset="-128"/>
                <a:ea typeface="游ゴシック" panose="020B0400000000000000" pitchFamily="50" charset="-128"/>
              </a:rPr>
              <a:t>」には方法がある。</a:t>
            </a:r>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Заголовок 1"/>
          <p:cNvSpPr txBox="1">
            <a:spLocks noGrp="1"/>
          </p:cNvSpPr>
          <p:nvPr>
            <p:ph type="title"/>
          </p:nvPr>
        </p:nvSpPr>
        <p:spPr>
          <a:xfrm>
            <a:off x="-1" y="0"/>
            <a:ext cx="8565778" cy="584771"/>
          </a:xfrm>
          <a:prstGeom prst="rect">
            <a:avLst/>
          </a:prstGeom>
        </p:spPr>
        <p:txBody>
          <a:bodyPr/>
          <a:lstStyle>
            <a:lvl1pPr>
              <a:defRPr sz="3200"/>
            </a:lvl1pPr>
          </a:lstStyle>
          <a:p>
            <a:r>
              <a:t>Springleaf example</a:t>
            </a:r>
          </a:p>
        </p:txBody>
      </p:sp>
      <p:pic>
        <p:nvPicPr>
          <p:cNvPr id="101" name="pasted-image.png" descr="pasted-image.png"/>
          <p:cNvPicPr>
            <a:picLocks noChangeAspect="1"/>
          </p:cNvPicPr>
          <p:nvPr/>
        </p:nvPicPr>
        <p:blipFill>
          <a:blip r:embed="rId2">
            <a:extLst/>
          </a:blip>
          <a:stretch>
            <a:fillRect/>
          </a:stretch>
        </p:blipFill>
        <p:spPr>
          <a:xfrm>
            <a:off x="485026" y="1520825"/>
            <a:ext cx="8463312" cy="1893889"/>
          </a:xfrm>
          <a:prstGeom prst="rect">
            <a:avLst/>
          </a:prstGeom>
          <a:ln w="12700">
            <a:miter lim="400000"/>
          </a:ln>
        </p:spPr>
      </p:pic>
      <p:pic>
        <p:nvPicPr>
          <p:cNvPr id="102" name="pasted-image.png" descr="pasted-image.png"/>
          <p:cNvPicPr>
            <a:picLocks noChangeAspect="1"/>
          </p:cNvPicPr>
          <p:nvPr/>
        </p:nvPicPr>
        <p:blipFill>
          <a:blip r:embed="rId3">
            <a:extLst/>
          </a:blip>
          <a:srcRect t="2273"/>
          <a:stretch>
            <a:fillRect/>
          </a:stretch>
        </p:blipFill>
        <p:spPr>
          <a:xfrm>
            <a:off x="3055553" y="3543298"/>
            <a:ext cx="3391670" cy="1843090"/>
          </a:xfrm>
          <a:prstGeom prst="rect">
            <a:avLst/>
          </a:prstGeom>
          <a:ln w="12700">
            <a:miter lim="400000"/>
          </a:ln>
        </p:spPr>
      </p:pic>
      <p:sp>
        <p:nvSpPr>
          <p:cNvPr id="5" name="四角形吹き出し 4"/>
          <p:cNvSpPr/>
          <p:nvPr/>
        </p:nvSpPr>
        <p:spPr>
          <a:xfrm>
            <a:off x="-2976736" y="3402911"/>
            <a:ext cx="3193143" cy="954103"/>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smtClean="0">
                <a:latin typeface="游ゴシック" panose="020B0400000000000000" pitchFamily="50" charset="-128"/>
                <a:ea typeface="游ゴシック" panose="020B0400000000000000" pitchFamily="50" charset="-128"/>
              </a:rPr>
              <a:t>コードの例</a:t>
            </a:r>
            <a:r>
              <a:rPr lang="en-US" altLang="ja-JP" sz="1400" dirty="0" smtClean="0">
                <a:latin typeface="游ゴシック" panose="020B0400000000000000" pitchFamily="50" charset="-128"/>
                <a:ea typeface="游ゴシック" panose="020B0400000000000000" pitchFamily="50" charset="-128"/>
              </a:rPr>
              <a:t>)</a:t>
            </a:r>
          </a:p>
          <a:p>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endParaRPr lang="en-US" altLang="ja-JP" sz="1400" dirty="0">
              <a:latin typeface="游ゴシック" panose="020B0400000000000000" pitchFamily="50" charset="-128"/>
              <a:ea typeface="游ゴシック" panose="020B0400000000000000" pitchFamily="50" charset="-128"/>
            </a:endParaRPr>
          </a:p>
          <a:p>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Заголовок 1"/>
          <p:cNvSpPr txBox="1">
            <a:spLocks noGrp="1"/>
          </p:cNvSpPr>
          <p:nvPr>
            <p:ph type="title"/>
          </p:nvPr>
        </p:nvSpPr>
        <p:spPr>
          <a:xfrm>
            <a:off x="-1" y="0"/>
            <a:ext cx="8565778" cy="584771"/>
          </a:xfrm>
          <a:prstGeom prst="rect">
            <a:avLst/>
          </a:prstGeom>
        </p:spPr>
        <p:txBody>
          <a:bodyPr/>
          <a:lstStyle>
            <a:lvl1pPr>
              <a:defRPr sz="3200"/>
            </a:lvl1pPr>
          </a:lstStyle>
          <a:p>
            <a:r>
              <a:rPr dirty="0" err="1"/>
              <a:t>Springleaf</a:t>
            </a:r>
            <a:r>
              <a:rPr dirty="0"/>
              <a:t> example</a:t>
            </a:r>
          </a:p>
        </p:txBody>
      </p:sp>
      <p:pic>
        <p:nvPicPr>
          <p:cNvPr id="105" name="pasted-image.png" descr="pasted-image.png"/>
          <p:cNvPicPr>
            <a:picLocks noChangeAspect="1"/>
          </p:cNvPicPr>
          <p:nvPr/>
        </p:nvPicPr>
        <p:blipFill>
          <a:blip r:embed="rId2">
            <a:extLst/>
          </a:blip>
          <a:srcRect l="1178"/>
          <a:stretch>
            <a:fillRect/>
          </a:stretch>
        </p:blipFill>
        <p:spPr>
          <a:xfrm>
            <a:off x="485026" y="743405"/>
            <a:ext cx="8453098" cy="1999795"/>
          </a:xfrm>
          <a:prstGeom prst="rect">
            <a:avLst/>
          </a:prstGeom>
          <a:ln w="12700">
            <a:miter lim="400000"/>
          </a:ln>
        </p:spPr>
      </p:pic>
      <p:pic>
        <p:nvPicPr>
          <p:cNvPr id="106" name="pasted-image.png" descr="pasted-image.png"/>
          <p:cNvPicPr>
            <a:picLocks noChangeAspect="1"/>
          </p:cNvPicPr>
          <p:nvPr/>
        </p:nvPicPr>
        <p:blipFill>
          <a:blip r:embed="rId3">
            <a:extLst/>
          </a:blip>
          <a:stretch>
            <a:fillRect/>
          </a:stretch>
        </p:blipFill>
        <p:spPr>
          <a:xfrm>
            <a:off x="485024" y="2671759"/>
            <a:ext cx="8453099" cy="3506215"/>
          </a:xfrm>
          <a:prstGeom prst="rect">
            <a:avLst/>
          </a:prstGeom>
          <a:ln w="12700">
            <a:miter lim="400000"/>
          </a:ln>
        </p:spPr>
      </p:pic>
      <p:sp>
        <p:nvSpPr>
          <p:cNvPr id="5" name="四角形吹き出し 4"/>
          <p:cNvSpPr/>
          <p:nvPr/>
        </p:nvSpPr>
        <p:spPr>
          <a:xfrm>
            <a:off x="-2976736" y="2648860"/>
            <a:ext cx="3193143" cy="2462208"/>
          </a:xfrm>
          <a:prstGeom prst="wedgeRectCallout">
            <a:avLst>
              <a:gd name="adj1" fmla="val 60303"/>
              <a:gd name="adj2" fmla="val -26494"/>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ja-JP" altLang="en-US" sz="1400" dirty="0" smtClean="0">
                <a:latin typeface="游ゴシック" panose="020B0400000000000000" pitchFamily="50" charset="-128"/>
                <a:ea typeface="游ゴシック" panose="020B0400000000000000" pitchFamily="50" charset="-128"/>
              </a:rPr>
              <a:t>過学習の例</a:t>
            </a:r>
            <a:r>
              <a:rPr lang="en-US" altLang="ja-JP" sz="1400" dirty="0" smtClean="0">
                <a:latin typeface="游ゴシック" panose="020B0400000000000000" pitchFamily="50" charset="-128"/>
                <a:ea typeface="游ゴシック" panose="020B0400000000000000" pitchFamily="50" charset="-128"/>
              </a:rPr>
              <a:t>)</a:t>
            </a:r>
          </a:p>
          <a:p>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Train</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テストデータ</a:t>
            </a:r>
            <a:endParaRPr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Validation</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検証用データ</a:t>
            </a:r>
            <a:endParaRPr lang="en-US" altLang="ja-JP" sz="1400" dirty="0">
              <a:latin typeface="游ゴシック" panose="020B0400000000000000" pitchFamily="50" charset="-128"/>
              <a:ea typeface="游ゴシック" panose="020B0400000000000000" pitchFamily="50" charset="-128"/>
            </a:endParaRPr>
          </a:p>
          <a:p>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テストデータでは</a:t>
            </a:r>
            <a:r>
              <a:rPr lang="en-US" altLang="ja-JP" sz="1400" dirty="0" smtClean="0">
                <a:latin typeface="游ゴシック" panose="020B0400000000000000" pitchFamily="50" charset="-128"/>
                <a:ea typeface="游ゴシック" panose="020B0400000000000000" pitchFamily="50" charset="-128"/>
              </a:rPr>
              <a:t>1.00</a:t>
            </a:r>
            <a:r>
              <a:rPr lang="ja-JP" altLang="en-US" sz="1400" dirty="0" smtClean="0">
                <a:latin typeface="游ゴシック" panose="020B0400000000000000" pitchFamily="50" charset="-128"/>
                <a:ea typeface="游ゴシック" panose="020B0400000000000000" pitchFamily="50" charset="-128"/>
              </a:rPr>
              <a:t>に収束しており、完璧なモデルに見えるが、検証用データで試したところ、</a:t>
            </a:r>
            <a:r>
              <a:rPr lang="en-US" altLang="ja-JP" sz="1400" dirty="0" smtClean="0">
                <a:latin typeface="游ゴシック" panose="020B0400000000000000" pitchFamily="50" charset="-128"/>
                <a:ea typeface="游ゴシック" panose="020B0400000000000000" pitchFamily="50" charset="-128"/>
              </a:rPr>
              <a:t>0.55</a:t>
            </a:r>
            <a:r>
              <a:rPr lang="ja-JP" altLang="en-US" sz="1400" dirty="0" smtClean="0">
                <a:latin typeface="游ゴシック" panose="020B0400000000000000" pitchFamily="50" charset="-128"/>
                <a:ea typeface="游ゴシック" panose="020B0400000000000000" pitchFamily="50" charset="-128"/>
              </a:rPr>
              <a:t>に収束している。</a:t>
            </a:r>
            <a:endParaRPr lang="en-US" altLang="ja-JP" sz="1400" dirty="0" smtClean="0">
              <a:latin typeface="游ゴシック" panose="020B0400000000000000" pitchFamily="50" charset="-128"/>
              <a:ea typeface="游ゴシック" panose="020B0400000000000000" pitchFamily="50" charset="-128"/>
            </a:endParaRPr>
          </a:p>
          <a:p>
            <a:r>
              <a:rPr kumimoji="0" lang="ja-JP" altLang="en-US"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なぜ、こんな事象になっているか</a:t>
            </a:r>
            <a:r>
              <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r>
              <a:rPr kumimoji="0" lang="ja-JP" altLang="en-US" sz="1400" b="0" i="0" u="none" strike="noStrike" cap="none" spc="0" normalizeH="0" baseline="0" dirty="0" err="1" smtClean="0">
                <a:ln>
                  <a:noFill/>
                </a:ln>
                <a:solidFill>
                  <a:srgbClr val="000000"/>
                </a:solidFill>
                <a:effectLst/>
                <a:uFillTx/>
                <a:latin typeface="游ゴシック" panose="020B0400000000000000" pitchFamily="50" charset="-128"/>
                <a:ea typeface="游ゴシック" panose="020B0400000000000000" pitchFamily="50" charset="-128"/>
                <a:sym typeface="Helvetica"/>
              </a:rPr>
              <a:t>。</a:t>
            </a:r>
            <a:endParaRPr kumimoji="0" lang="en-US" altLang="ja-JP" sz="1400" b="0" i="0" u="none" strike="noStrike" cap="none" spc="0" normalizeH="0" baseline="0" dirty="0" smtClean="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a:p>
            <a:endParaRPr lang="en-US" altLang="ja-JP" sz="1400" dirty="0">
              <a:latin typeface="游ゴシック" panose="020B0400000000000000" pitchFamily="50" charset="-128"/>
              <a:ea typeface="游ゴシック" panose="020B0400000000000000" pitchFamily="50" charset="-128"/>
            </a:endParaRPr>
          </a:p>
          <a:p>
            <a:endParaRPr kumimoji="0" lang="ja-JP" altLang="en-US" sz="1400" b="0" i="0" u="none" strike="noStrike" cap="none" spc="0" normalizeH="0" baseline="0" dirty="0">
              <a:ln>
                <a:noFill/>
              </a:ln>
              <a:solidFill>
                <a:srgbClr val="000000"/>
              </a:solidFill>
              <a:effectLst/>
              <a:uFillTx/>
              <a:latin typeface="游ゴシック" panose="020B0400000000000000" pitchFamily="50" charset="-128"/>
              <a:ea typeface="游ゴシック" panose="020B0400000000000000" pitchFamily="50" charset="-128"/>
              <a:sym typeface="Helvetica"/>
            </a:endParaRPr>
          </a:p>
        </p:txBody>
      </p:sp>
    </p:spTree>
  </p:cSld>
  <p:clrMapOvr>
    <a:masterClrMapping/>
  </p:clrMapOvr>
  <p:transition spd="med"/>
</p:sld>
</file>

<file path=ppt/theme/theme1.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TotalTime>
  <Words>1181</Words>
  <Application>Microsoft Office PowerPoint</Application>
  <PresentationFormat>画面に合わせる (4:3)</PresentationFormat>
  <Paragraphs>111</Paragraphs>
  <Slides>10</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Myriad Pro</vt:lpstr>
      <vt:lpstr>Myriad Pro Bold</vt:lpstr>
      <vt:lpstr>游ゴシック</vt:lpstr>
      <vt:lpstr>Arial</vt:lpstr>
      <vt:lpstr>Calibri</vt:lpstr>
      <vt:lpstr>Helvetica</vt:lpstr>
      <vt:lpstr>Тема Office</vt:lpstr>
      <vt:lpstr>Using target to generate features</vt:lpstr>
      <vt:lpstr>Simple example</vt:lpstr>
      <vt:lpstr>Why does it work?</vt:lpstr>
      <vt:lpstr>Why does it work?</vt:lpstr>
      <vt:lpstr>What will you learn?</vt:lpstr>
      <vt:lpstr>Indicators of usefulness</vt:lpstr>
      <vt:lpstr>Ways to use target variable</vt:lpstr>
      <vt:lpstr>Springleaf example</vt:lpstr>
      <vt:lpstr>Springleaf example</vt:lpstr>
      <vt:lpstr>Overfit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target to generate features</dc:title>
  <cp:lastModifiedBy>SCSK</cp:lastModifiedBy>
  <cp:revision>17</cp:revision>
  <dcterms:modified xsi:type="dcterms:W3CDTF">2018-08-20T16:42:42Z</dcterms:modified>
</cp:coreProperties>
</file>